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7"/>
  </p:notesMasterIdLst>
  <p:sldIdLst>
    <p:sldId id="256" r:id="rId2"/>
    <p:sldId id="269" r:id="rId3"/>
    <p:sldId id="257" r:id="rId4"/>
    <p:sldId id="260" r:id="rId5"/>
    <p:sldId id="261" r:id="rId6"/>
    <p:sldId id="262" r:id="rId7"/>
    <p:sldId id="264" r:id="rId8"/>
    <p:sldId id="266" r:id="rId9"/>
    <p:sldId id="265" r:id="rId10"/>
    <p:sldId id="263" r:id="rId11"/>
    <p:sldId id="258" r:id="rId12"/>
    <p:sldId id="259" r:id="rId13"/>
    <p:sldId id="267" r:id="rId14"/>
    <p:sldId id="268"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76044" autoAdjust="0"/>
  </p:normalViewPr>
  <p:slideViewPr>
    <p:cSldViewPr>
      <p:cViewPr varScale="1">
        <p:scale>
          <a:sx n="54" d="100"/>
          <a:sy n="54" d="100"/>
        </p:scale>
        <p:origin x="-1374" y="-84"/>
      </p:cViewPr>
      <p:guideLst>
        <p:guide orient="horz" pos="2160"/>
        <p:guide pos="2880"/>
      </p:guideLst>
    </p:cSldViewPr>
  </p:slideViewPr>
  <p:notesTextViewPr>
    <p:cViewPr>
      <p:scale>
        <a:sx n="1" d="1"/>
        <a:sy n="1" d="1"/>
      </p:scale>
      <p:origin x="0" y="0"/>
    </p:cViewPr>
  </p:notesTextViewPr>
  <p:notesViewPr>
    <p:cSldViewPr>
      <p:cViewPr varScale="1">
        <p:scale>
          <a:sx n="58" d="100"/>
          <a:sy n="58" d="100"/>
        </p:scale>
        <p:origin x="-146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E69693-0075-4C03-B3C8-933564AA5158}" type="datetimeFigureOut">
              <a:rPr lang="en-US" smtClean="0"/>
              <a:t>8/24/2017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89E0E2-0B17-4077-B64B-A99A368BFFD9}" type="slidenum">
              <a:rPr lang="en-US" smtClean="0"/>
              <a:t>‹#›</a:t>
            </a:fld>
            <a:endParaRPr lang="en-US"/>
          </a:p>
        </p:txBody>
      </p:sp>
    </p:spTree>
    <p:extLst>
      <p:ext uri="{BB962C8B-B14F-4D97-AF65-F5344CB8AC3E}">
        <p14:creationId xmlns:p14="http://schemas.microsoft.com/office/powerpoint/2010/main" val="2442573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89E0E2-0B17-4077-B64B-A99A368BFFD9}" type="slidenum">
              <a:rPr lang="en-US" smtClean="0"/>
              <a:t>1</a:t>
            </a:fld>
            <a:endParaRPr lang="en-US"/>
          </a:p>
        </p:txBody>
      </p:sp>
    </p:spTree>
    <p:extLst>
      <p:ext uri="{BB962C8B-B14F-4D97-AF65-F5344CB8AC3E}">
        <p14:creationId xmlns:p14="http://schemas.microsoft.com/office/powerpoint/2010/main" val="1540074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the system have an advisory board? The Fort Worth Advisory Board r</a:t>
            </a:r>
            <a:r>
              <a:rPr lang="en-US" sz="1200" b="0" i="0" kern="1200" dirty="0" smtClean="0">
                <a:solidFill>
                  <a:schemeClr val="tx1"/>
                </a:solidFill>
                <a:effectLst/>
                <a:latin typeface="+mn-lt"/>
                <a:ea typeface="+mn-ea"/>
                <a:cs typeface="+mn-cs"/>
              </a:rPr>
              <a:t>ecommends to the City Manager and the City Council plans for development of Library facilities and services to meet the needs of the City. It reviews and comments on the annual operating budget and capital improvement requests.</a:t>
            </a:r>
            <a:endParaRPr lang="en-US" dirty="0"/>
          </a:p>
        </p:txBody>
      </p:sp>
      <p:sp>
        <p:nvSpPr>
          <p:cNvPr id="4" name="Slide Number Placeholder 3"/>
          <p:cNvSpPr>
            <a:spLocks noGrp="1"/>
          </p:cNvSpPr>
          <p:nvPr>
            <p:ph type="sldNum" sz="quarter" idx="10"/>
          </p:nvPr>
        </p:nvSpPr>
        <p:spPr/>
        <p:txBody>
          <a:bodyPr/>
          <a:lstStyle/>
          <a:p>
            <a:fld id="{4189E0E2-0B17-4077-B64B-A99A368BFFD9}" type="slidenum">
              <a:rPr lang="en-US" smtClean="0"/>
              <a:t>10</a:t>
            </a:fld>
            <a:endParaRPr lang="en-US"/>
          </a:p>
        </p:txBody>
      </p:sp>
    </p:spTree>
    <p:extLst>
      <p:ext uri="{BB962C8B-B14F-4D97-AF65-F5344CB8AC3E}">
        <p14:creationId xmlns:p14="http://schemas.microsoft.com/office/powerpoint/2010/main" val="207678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public libraries</a:t>
            </a:r>
            <a:r>
              <a:rPr lang="en-US" baseline="0" dirty="0" smtClean="0"/>
              <a:t> have a “Friends of the Library” organization that raises money and advocates for them. In some areas, the friends group provides a solution to the issue of what to do with weeded books by selling them in a used book store. </a:t>
            </a:r>
            <a:endParaRPr lang="en-US" dirty="0"/>
          </a:p>
        </p:txBody>
      </p:sp>
      <p:sp>
        <p:nvSpPr>
          <p:cNvPr id="4" name="Slide Number Placeholder 3"/>
          <p:cNvSpPr>
            <a:spLocks noGrp="1"/>
          </p:cNvSpPr>
          <p:nvPr>
            <p:ph type="sldNum" sz="quarter" idx="10"/>
          </p:nvPr>
        </p:nvSpPr>
        <p:spPr/>
        <p:txBody>
          <a:bodyPr/>
          <a:lstStyle/>
          <a:p>
            <a:fld id="{4189E0E2-0B17-4077-B64B-A99A368BFFD9}" type="slidenum">
              <a:rPr lang="en-US" smtClean="0"/>
              <a:t>11</a:t>
            </a:fld>
            <a:endParaRPr lang="en-US"/>
          </a:p>
        </p:txBody>
      </p:sp>
    </p:spTree>
    <p:extLst>
      <p:ext uri="{BB962C8B-B14F-4D97-AF65-F5344CB8AC3E}">
        <p14:creationId xmlns:p14="http://schemas.microsoft.com/office/powerpoint/2010/main" val="3133514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libraries</a:t>
            </a:r>
            <a:r>
              <a:rPr lang="en-US" baseline="0" dirty="0" smtClean="0"/>
              <a:t> have foundations that </a:t>
            </a:r>
            <a:r>
              <a:rPr lang="en-US" baseline="0" smtClean="0"/>
              <a:t>also provided funding </a:t>
            </a:r>
            <a:r>
              <a:rPr lang="en-US" baseline="0" dirty="0" smtClean="0"/>
              <a:t>and support for various purposes. </a:t>
            </a:r>
            <a:r>
              <a:rPr lang="en-US" sz="1200" b="0" i="0" kern="1200" dirty="0" smtClean="0">
                <a:solidFill>
                  <a:schemeClr val="tx1"/>
                </a:solidFill>
                <a:effectLst/>
                <a:latin typeface="+mn-lt"/>
                <a:ea typeface="+mn-ea"/>
                <a:cs typeface="+mn-cs"/>
              </a:rPr>
              <a:t>The mission of the Fort Worth Public Library Foundation is to benefit both the Fort Worth Library and the Fort Worth community by providing resources that support educational programming, buildings, and infrastructure improvements.</a:t>
            </a:r>
          </a:p>
          <a:p>
            <a:endParaRPr lang="en-US" dirty="0"/>
          </a:p>
        </p:txBody>
      </p:sp>
      <p:sp>
        <p:nvSpPr>
          <p:cNvPr id="4" name="Slide Number Placeholder 3"/>
          <p:cNvSpPr>
            <a:spLocks noGrp="1"/>
          </p:cNvSpPr>
          <p:nvPr>
            <p:ph type="sldNum" sz="quarter" idx="10"/>
          </p:nvPr>
        </p:nvSpPr>
        <p:spPr/>
        <p:txBody>
          <a:bodyPr/>
          <a:lstStyle/>
          <a:p>
            <a:fld id="{4189E0E2-0B17-4077-B64B-A99A368BFFD9}" type="slidenum">
              <a:rPr lang="en-US" smtClean="0"/>
              <a:t>12</a:t>
            </a:fld>
            <a:endParaRPr lang="en-US"/>
          </a:p>
        </p:txBody>
      </p:sp>
    </p:spTree>
    <p:extLst>
      <p:ext uri="{BB962C8B-B14F-4D97-AF65-F5344CB8AC3E}">
        <p14:creationId xmlns:p14="http://schemas.microsoft.com/office/powerpoint/2010/main" val="4051396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archives has</a:t>
            </a:r>
            <a:r>
              <a:rPr lang="en-US" baseline="0" dirty="0" smtClean="0"/>
              <a:t> been in a major news story, knowledge of it shows that you have done some research. Articles about the library and archives will help you be aware of the culture of the system so you don’t inadvertently bring up something awkward. Search for information with names or titles of those in leadership roles such as the mayor, city manager, director of the library,  or archivist, combined with the keywords “library” and “archives”.</a:t>
            </a:r>
            <a:endParaRPr lang="en-US" dirty="0"/>
          </a:p>
        </p:txBody>
      </p:sp>
      <p:sp>
        <p:nvSpPr>
          <p:cNvPr id="4" name="Slide Number Placeholder 3"/>
          <p:cNvSpPr>
            <a:spLocks noGrp="1"/>
          </p:cNvSpPr>
          <p:nvPr>
            <p:ph type="sldNum" sz="quarter" idx="10"/>
          </p:nvPr>
        </p:nvSpPr>
        <p:spPr/>
        <p:txBody>
          <a:bodyPr/>
          <a:lstStyle/>
          <a:p>
            <a:fld id="{4189E0E2-0B17-4077-B64B-A99A368BFFD9}" type="slidenum">
              <a:rPr lang="en-US" smtClean="0"/>
              <a:t>13</a:t>
            </a:fld>
            <a:endParaRPr lang="en-US"/>
          </a:p>
        </p:txBody>
      </p:sp>
    </p:spTree>
    <p:extLst>
      <p:ext uri="{BB962C8B-B14F-4D97-AF65-F5344CB8AC3E}">
        <p14:creationId xmlns:p14="http://schemas.microsoft.com/office/powerpoint/2010/main" val="1121207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For</a:t>
            </a:r>
            <a:r>
              <a:rPr lang="en-US" baseline="0" dirty="0" smtClean="0"/>
              <a:t> a public library archives position, it is helpful to be conversant in the history of the geographical area, but if you are not from the area it is understandable that you probably won’t be an expert.</a:t>
            </a:r>
            <a:endParaRPr lang="en-US" dirty="0"/>
          </a:p>
        </p:txBody>
      </p:sp>
      <p:sp>
        <p:nvSpPr>
          <p:cNvPr id="4" name="Slide Number Placeholder 3"/>
          <p:cNvSpPr>
            <a:spLocks noGrp="1"/>
          </p:cNvSpPr>
          <p:nvPr>
            <p:ph type="sldNum" sz="quarter" idx="10"/>
          </p:nvPr>
        </p:nvSpPr>
        <p:spPr/>
        <p:txBody>
          <a:bodyPr/>
          <a:lstStyle/>
          <a:p>
            <a:fld id="{4189E0E2-0B17-4077-B64B-A99A368BFFD9}" type="slidenum">
              <a:rPr lang="en-US" smtClean="0"/>
              <a:t>14</a:t>
            </a:fld>
            <a:endParaRPr lang="en-US"/>
          </a:p>
        </p:txBody>
      </p:sp>
    </p:spTree>
    <p:extLst>
      <p:ext uri="{BB962C8B-B14F-4D97-AF65-F5344CB8AC3E}">
        <p14:creationId xmlns:p14="http://schemas.microsoft.com/office/powerpoint/2010/main" val="1269556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a:t>
            </a:r>
            <a:r>
              <a:rPr lang="en-US" baseline="0" dirty="0" smtClean="0"/>
              <a:t> if it you are not applying for a management position, I think it is a good idea to be able to articulate your personal philosophy, as this can demonstrate your knowledge of archives and how they successfully meet the needs of their users. Think of what have been the greatest challenges you have encountered as a professional and be prepared to discuss them as well as how you dealt with them. While it might be better to have an example for the archives profession, being able to discuss a problem that can be translated to the position you are applying for should be sufficient.</a:t>
            </a:r>
            <a:endParaRPr lang="en-US" dirty="0"/>
          </a:p>
        </p:txBody>
      </p:sp>
      <p:sp>
        <p:nvSpPr>
          <p:cNvPr id="4" name="Slide Number Placeholder 3"/>
          <p:cNvSpPr>
            <a:spLocks noGrp="1"/>
          </p:cNvSpPr>
          <p:nvPr>
            <p:ph type="sldNum" sz="quarter" idx="10"/>
          </p:nvPr>
        </p:nvSpPr>
        <p:spPr/>
        <p:txBody>
          <a:bodyPr/>
          <a:lstStyle/>
          <a:p>
            <a:fld id="{4189E0E2-0B17-4077-B64B-A99A368BFFD9}" type="slidenum">
              <a:rPr lang="en-US" smtClean="0"/>
              <a:t>15</a:t>
            </a:fld>
            <a:endParaRPr lang="en-US"/>
          </a:p>
        </p:txBody>
      </p:sp>
    </p:spTree>
    <p:extLst>
      <p:ext uri="{BB962C8B-B14F-4D97-AF65-F5344CB8AC3E}">
        <p14:creationId xmlns:p14="http://schemas.microsoft.com/office/powerpoint/2010/main" val="2693692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Work your way through the job description</a:t>
            </a:r>
            <a:r>
              <a:rPr lang="en-US" baseline="0" dirty="0" smtClean="0"/>
              <a:t> and incorporate the roles/duties into your cover letter. I recommend highlighting the different elements of the description to make it easier to be sure you address them all. Don’t send the same cover letter or resume to different employers unless they fit the job precisely. Think about how your experience applies to the position– even if it is experience in a different, unrelated profession. Have multiple archives professionals review your cover letter and resume. Take advantage of peer resume review and mock interview opportunities, such as the Career Center at this conference.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One of the biggest differences between applying for positions in public libraries is that the interview tends to be shorter, lasting only an hour or so. Also, you are less likely to be required to do a presentation at your interview. </a:t>
            </a:r>
          </a:p>
        </p:txBody>
      </p:sp>
      <p:sp>
        <p:nvSpPr>
          <p:cNvPr id="4" name="Slide Number Placeholder 3"/>
          <p:cNvSpPr>
            <a:spLocks noGrp="1"/>
          </p:cNvSpPr>
          <p:nvPr>
            <p:ph type="sldNum" sz="quarter" idx="10"/>
          </p:nvPr>
        </p:nvSpPr>
        <p:spPr/>
        <p:txBody>
          <a:bodyPr/>
          <a:lstStyle/>
          <a:p>
            <a:fld id="{4189E0E2-0B17-4077-B64B-A99A368BFFD9}" type="slidenum">
              <a:rPr lang="en-US" smtClean="0"/>
              <a:t>2</a:t>
            </a:fld>
            <a:endParaRPr lang="en-US"/>
          </a:p>
        </p:txBody>
      </p:sp>
    </p:spTree>
    <p:extLst>
      <p:ext uri="{BB962C8B-B14F-4D97-AF65-F5344CB8AC3E}">
        <p14:creationId xmlns:p14="http://schemas.microsoft.com/office/powerpoint/2010/main" val="319365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archivist, I</a:t>
            </a:r>
            <a:r>
              <a:rPr lang="en-US" baseline="0" dirty="0" smtClean="0"/>
              <a:t> can’t think of a situation in which it would not be helpful to know general information about the history of the institution where you are applying to work. </a:t>
            </a:r>
            <a:endParaRPr lang="en-US" dirty="0"/>
          </a:p>
        </p:txBody>
      </p:sp>
      <p:sp>
        <p:nvSpPr>
          <p:cNvPr id="4" name="Slide Number Placeholder 3"/>
          <p:cNvSpPr>
            <a:spLocks noGrp="1"/>
          </p:cNvSpPr>
          <p:nvPr>
            <p:ph type="sldNum" sz="quarter" idx="10"/>
          </p:nvPr>
        </p:nvSpPr>
        <p:spPr/>
        <p:txBody>
          <a:bodyPr/>
          <a:lstStyle/>
          <a:p>
            <a:fld id="{4189E0E2-0B17-4077-B64B-A99A368BFFD9}" type="slidenum">
              <a:rPr lang="en-US" smtClean="0"/>
              <a:t>3</a:t>
            </a:fld>
            <a:endParaRPr lang="en-US"/>
          </a:p>
        </p:txBody>
      </p:sp>
    </p:spTree>
    <p:extLst>
      <p:ext uri="{BB962C8B-B14F-4D97-AF65-F5344CB8AC3E}">
        <p14:creationId xmlns:p14="http://schemas.microsoft.com/office/powerpoint/2010/main" val="657781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especially important to know about</a:t>
            </a:r>
            <a:r>
              <a:rPr lang="en-US" baseline="0" dirty="0" smtClean="0"/>
              <a:t> the library’s priorities, which should be outlined in a mission and/or vision statement. If you can’t obtain this information online or by contacting the library, that is something worth knowing, too. </a:t>
            </a:r>
            <a:endParaRPr lang="en-US" dirty="0"/>
          </a:p>
        </p:txBody>
      </p:sp>
      <p:sp>
        <p:nvSpPr>
          <p:cNvPr id="4" name="Slide Number Placeholder 3"/>
          <p:cNvSpPr>
            <a:spLocks noGrp="1"/>
          </p:cNvSpPr>
          <p:nvPr>
            <p:ph type="sldNum" sz="quarter" idx="10"/>
          </p:nvPr>
        </p:nvSpPr>
        <p:spPr/>
        <p:txBody>
          <a:bodyPr/>
          <a:lstStyle/>
          <a:p>
            <a:fld id="{4189E0E2-0B17-4077-B64B-A99A368BFFD9}" type="slidenum">
              <a:rPr lang="en-US" smtClean="0"/>
              <a:t>4</a:t>
            </a:fld>
            <a:endParaRPr lang="en-US"/>
          </a:p>
        </p:txBody>
      </p:sp>
    </p:spTree>
    <p:extLst>
      <p:ext uri="{BB962C8B-B14F-4D97-AF65-F5344CB8AC3E}">
        <p14:creationId xmlns:p14="http://schemas.microsoft.com/office/powerpoint/2010/main" val="3318999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applying</a:t>
            </a:r>
            <a:r>
              <a:rPr lang="en-US" baseline="0" dirty="0" smtClean="0"/>
              <a:t> at an archives that has a presence online, you should familiarize yourself with it. See what resources they are talking about. Don’t forget to look for them on social media, too. </a:t>
            </a:r>
            <a:endParaRPr lang="en-US" dirty="0"/>
          </a:p>
        </p:txBody>
      </p:sp>
      <p:sp>
        <p:nvSpPr>
          <p:cNvPr id="4" name="Slide Number Placeholder 3"/>
          <p:cNvSpPr>
            <a:spLocks noGrp="1"/>
          </p:cNvSpPr>
          <p:nvPr>
            <p:ph type="sldNum" sz="quarter" idx="10"/>
          </p:nvPr>
        </p:nvSpPr>
        <p:spPr/>
        <p:txBody>
          <a:bodyPr/>
          <a:lstStyle/>
          <a:p>
            <a:fld id="{4189E0E2-0B17-4077-B64B-A99A368BFFD9}" type="slidenum">
              <a:rPr lang="en-US" smtClean="0"/>
              <a:t>5</a:t>
            </a:fld>
            <a:endParaRPr lang="en-US"/>
          </a:p>
        </p:txBody>
      </p:sp>
    </p:spTree>
    <p:extLst>
      <p:ext uri="{BB962C8B-B14F-4D97-AF65-F5344CB8AC3E}">
        <p14:creationId xmlns:p14="http://schemas.microsoft.com/office/powerpoint/2010/main" val="70836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Many public libraries have portals for digital archives where you can learn about some of their collections, and how they present the information. </a:t>
            </a:r>
            <a:endParaRPr lang="en-US" dirty="0"/>
          </a:p>
        </p:txBody>
      </p:sp>
      <p:sp>
        <p:nvSpPr>
          <p:cNvPr id="4" name="Slide Number Placeholder 3"/>
          <p:cNvSpPr>
            <a:spLocks noGrp="1"/>
          </p:cNvSpPr>
          <p:nvPr>
            <p:ph type="sldNum" sz="quarter" idx="10"/>
          </p:nvPr>
        </p:nvSpPr>
        <p:spPr/>
        <p:txBody>
          <a:bodyPr/>
          <a:lstStyle/>
          <a:p>
            <a:fld id="{4189E0E2-0B17-4077-B64B-A99A368BFFD9}" type="slidenum">
              <a:rPr lang="en-US" smtClean="0"/>
              <a:t>6</a:t>
            </a:fld>
            <a:endParaRPr lang="en-US"/>
          </a:p>
        </p:txBody>
      </p:sp>
    </p:spTree>
    <p:extLst>
      <p:ext uri="{BB962C8B-B14F-4D97-AF65-F5344CB8AC3E}">
        <p14:creationId xmlns:p14="http://schemas.microsoft.com/office/powerpoint/2010/main" val="209208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can’t hurt to learn a bit about leadership in the entity where you are applying. </a:t>
            </a:r>
            <a:endParaRPr lang="en-US" dirty="0"/>
          </a:p>
        </p:txBody>
      </p:sp>
      <p:sp>
        <p:nvSpPr>
          <p:cNvPr id="4" name="Slide Number Placeholder 3"/>
          <p:cNvSpPr>
            <a:spLocks noGrp="1"/>
          </p:cNvSpPr>
          <p:nvPr>
            <p:ph type="sldNum" sz="quarter" idx="10"/>
          </p:nvPr>
        </p:nvSpPr>
        <p:spPr/>
        <p:txBody>
          <a:bodyPr/>
          <a:lstStyle/>
          <a:p>
            <a:fld id="{4189E0E2-0B17-4077-B64B-A99A368BFFD9}" type="slidenum">
              <a:rPr lang="en-US" smtClean="0"/>
              <a:t>7</a:t>
            </a:fld>
            <a:endParaRPr lang="en-US"/>
          </a:p>
        </p:txBody>
      </p:sp>
    </p:spTree>
    <p:extLst>
      <p:ext uri="{BB962C8B-B14F-4D97-AF65-F5344CB8AC3E}">
        <p14:creationId xmlns:p14="http://schemas.microsoft.com/office/powerpoint/2010/main" val="761022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the size of</a:t>
            </a:r>
            <a:r>
              <a:rPr lang="en-US" baseline="0" dirty="0" smtClean="0"/>
              <a:t> the governmental entity where you are applying, records for meetings of the city council or commissioner’s court may be available and searchable online.  This can be enlightening. </a:t>
            </a:r>
            <a:endParaRPr lang="en-US" dirty="0"/>
          </a:p>
        </p:txBody>
      </p:sp>
      <p:sp>
        <p:nvSpPr>
          <p:cNvPr id="4" name="Slide Number Placeholder 3"/>
          <p:cNvSpPr>
            <a:spLocks noGrp="1"/>
          </p:cNvSpPr>
          <p:nvPr>
            <p:ph type="sldNum" sz="quarter" idx="10"/>
          </p:nvPr>
        </p:nvSpPr>
        <p:spPr/>
        <p:txBody>
          <a:bodyPr/>
          <a:lstStyle/>
          <a:p>
            <a:fld id="{4189E0E2-0B17-4077-B64B-A99A368BFFD9}" type="slidenum">
              <a:rPr lang="en-US" smtClean="0"/>
              <a:t>8</a:t>
            </a:fld>
            <a:endParaRPr lang="en-US"/>
          </a:p>
        </p:txBody>
      </p:sp>
    </p:spTree>
    <p:extLst>
      <p:ext uri="{BB962C8B-B14F-4D97-AF65-F5344CB8AC3E}">
        <p14:creationId xmlns:p14="http://schemas.microsoft.com/office/powerpoint/2010/main" val="1351635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City and county budgets are public information,</a:t>
            </a:r>
            <a:r>
              <a:rPr lang="en-US" baseline="0" dirty="0" smtClean="0"/>
              <a:t> and often available online. You might want to look up the last few years to see if the budget has changed significantly, and if so, why. </a:t>
            </a:r>
          </a:p>
          <a:p>
            <a:endParaRPr lang="en-US" baseline="0" dirty="0" smtClean="0"/>
          </a:p>
          <a:p>
            <a:r>
              <a:rPr lang="en-US" baseline="0" dirty="0" smtClean="0"/>
              <a:t>This type of information will also help you be able to asked informed questions. You might want to learn about the chain of command, if possible. Who does the director report to? The mayor? A city manager?</a:t>
            </a:r>
            <a:endParaRPr lang="en-US" dirty="0"/>
          </a:p>
        </p:txBody>
      </p:sp>
      <p:sp>
        <p:nvSpPr>
          <p:cNvPr id="4" name="Slide Number Placeholder 3"/>
          <p:cNvSpPr>
            <a:spLocks noGrp="1"/>
          </p:cNvSpPr>
          <p:nvPr>
            <p:ph type="sldNum" sz="quarter" idx="10"/>
          </p:nvPr>
        </p:nvSpPr>
        <p:spPr/>
        <p:txBody>
          <a:bodyPr/>
          <a:lstStyle/>
          <a:p>
            <a:fld id="{4189E0E2-0B17-4077-B64B-A99A368BFFD9}" type="slidenum">
              <a:rPr lang="en-US" smtClean="0"/>
              <a:t>9</a:t>
            </a:fld>
            <a:endParaRPr lang="en-US"/>
          </a:p>
        </p:txBody>
      </p:sp>
    </p:spTree>
    <p:extLst>
      <p:ext uri="{BB962C8B-B14F-4D97-AF65-F5344CB8AC3E}">
        <p14:creationId xmlns:p14="http://schemas.microsoft.com/office/powerpoint/2010/main" val="1616803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AE0B4FE-A0B2-4773-9139-DC51C9B41F01}" type="datetimeFigureOut">
              <a:rPr lang="en-US" smtClean="0"/>
              <a:t>8/24/2017</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79AD205-CB67-49D8-ACD0-B2DC1BC7B446}"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E0B4FE-A0B2-4773-9139-DC51C9B41F01}"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AD205-CB67-49D8-ACD0-B2DC1BC7B44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E0B4FE-A0B2-4773-9139-DC51C9B41F01}"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AD205-CB67-49D8-ACD0-B2DC1BC7B44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E0B4FE-A0B2-4773-9139-DC51C9B41F01}"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AD205-CB67-49D8-ACD0-B2DC1BC7B44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E0B4FE-A0B2-4773-9139-DC51C9B41F01}"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AD205-CB67-49D8-ACD0-B2DC1BC7B44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AE0B4FE-A0B2-4773-9139-DC51C9B41F01}" type="datetimeFigureOut">
              <a:rPr lang="en-US" smtClean="0"/>
              <a:t>8/24/2017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AD205-CB67-49D8-ACD0-B2DC1BC7B446}"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E0B4FE-A0B2-4773-9139-DC51C9B41F01}" type="datetimeFigureOut">
              <a:rPr lang="en-US" smtClean="0"/>
              <a:t>8/24/2017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9AD205-CB67-49D8-ACD0-B2DC1BC7B44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E0B4FE-A0B2-4773-9139-DC51C9B41F01}" type="datetimeFigureOut">
              <a:rPr lang="en-US" smtClean="0"/>
              <a:t>8/24/2017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9AD205-CB67-49D8-ACD0-B2DC1BC7B44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0B4FE-A0B2-4773-9139-DC51C9B41F01}" type="datetimeFigureOut">
              <a:rPr lang="en-US" smtClean="0"/>
              <a:t>8/24/2017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9AD205-CB67-49D8-ACD0-B2DC1BC7B44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AE0B4FE-A0B2-4773-9139-DC51C9B41F01}" type="datetimeFigureOut">
              <a:rPr lang="en-US" smtClean="0"/>
              <a:t>8/24/2017</a:t>
            </a:fld>
            <a:endParaRPr lang="en-US"/>
          </a:p>
        </p:txBody>
      </p:sp>
      <p:sp>
        <p:nvSpPr>
          <p:cNvPr id="7" name="Slide Number Placeholder 6"/>
          <p:cNvSpPr>
            <a:spLocks noGrp="1"/>
          </p:cNvSpPr>
          <p:nvPr>
            <p:ph type="sldNum" sz="quarter" idx="12"/>
          </p:nvPr>
        </p:nvSpPr>
        <p:spPr/>
        <p:txBody>
          <a:bodyPr/>
          <a:lstStyle/>
          <a:p>
            <a:fld id="{479AD205-CB67-49D8-ACD0-B2DC1BC7B446}"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E0B4FE-A0B2-4773-9139-DC51C9B41F01}" type="datetimeFigureOut">
              <a:rPr lang="en-US" smtClean="0"/>
              <a:t>8/24/2017</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479AD205-CB67-49D8-ACD0-B2DC1BC7B44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8AE0B4FE-A0B2-4773-9139-DC51C9B41F01}" type="datetimeFigureOut">
              <a:rPr lang="en-US" smtClean="0"/>
              <a:t>8/24/2017</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79AD205-CB67-49D8-ACD0-B2DC1BC7B44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27664"/>
            <a:ext cx="7696200" cy="4687336"/>
          </a:xfrm>
        </p:spPr>
        <p:txBody>
          <a:bodyPr>
            <a:noAutofit/>
          </a:bodyPr>
          <a:lstStyle/>
          <a:p>
            <a:r>
              <a:rPr lang="en-US" sz="4400" b="1" dirty="0" smtClean="0"/>
              <a:t>Preparing for a Public Library Archives Interview</a:t>
            </a:r>
            <a:br>
              <a:rPr lang="en-US" sz="4400" b="1" dirty="0" smtClean="0"/>
            </a:br>
            <a:r>
              <a:rPr lang="en-US" sz="4400" b="1" dirty="0"/>
              <a:t/>
            </a:r>
            <a:br>
              <a:rPr lang="en-US" sz="4400" b="1" dirty="0"/>
            </a:br>
            <a:r>
              <a:rPr lang="en-US" sz="2400" dirty="0" smtClean="0"/>
              <a:t>Linda Barrett, CA</a:t>
            </a:r>
            <a:br>
              <a:rPr lang="en-US" sz="2400" dirty="0" smtClean="0"/>
            </a:br>
            <a:r>
              <a:rPr lang="en-US" sz="2400" dirty="0" smtClean="0"/>
              <a:t>Fort Worth Library Archives</a:t>
            </a:r>
            <a:br>
              <a:rPr lang="en-US" sz="2400" dirty="0" smtClean="0"/>
            </a:br>
            <a:r>
              <a:rPr lang="en-US" sz="2400" dirty="0" smtClean="0"/>
              <a:t>City of Fort Worth</a:t>
            </a:r>
            <a:br>
              <a:rPr lang="en-US" sz="2400" dirty="0" smtClean="0"/>
            </a:br>
            <a:r>
              <a:rPr lang="en-US" sz="2400" dirty="0" smtClean="0"/>
              <a:t>linda.barrett@fortworthtexas.gov</a:t>
            </a:r>
            <a:r>
              <a:rPr lang="en-US" sz="3200" dirty="0" smtClean="0"/>
              <a:t/>
            </a:r>
            <a:br>
              <a:rPr lang="en-US" sz="3200" dirty="0" smtClean="0"/>
            </a:br>
            <a:endParaRPr lang="en-US" sz="4400" b="1" dirty="0"/>
          </a:p>
        </p:txBody>
      </p:sp>
    </p:spTree>
    <p:extLst>
      <p:ext uri="{BB962C8B-B14F-4D97-AF65-F5344CB8AC3E}">
        <p14:creationId xmlns:p14="http://schemas.microsoft.com/office/powerpoint/2010/main" val="389589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490" y="838200"/>
            <a:ext cx="7024744" cy="838200"/>
          </a:xfrm>
        </p:spPr>
        <p:txBody>
          <a:bodyPr>
            <a:normAutofit/>
          </a:bodyPr>
          <a:lstStyle/>
          <a:p>
            <a:r>
              <a:rPr lang="en-US" dirty="0" smtClean="0"/>
              <a:t>Support Organizations</a:t>
            </a:r>
            <a:endParaRPr lang="en-US" dirty="0"/>
          </a:p>
        </p:txBody>
      </p:sp>
      <p:pic>
        <p:nvPicPr>
          <p:cNvPr id="8195" name="Picture 3" descr="This image is a screenshot of the Library Advisory Board page on the City of Fort Worth website, http://fortworthtexas.gov/boards/library/. &#10;&#10;The image has buttons for Board Details and Member Roster at the top, a banner reporting 0 vacancies, 0 terms expired, and 5 terms ending soon, with an &quot;Apply&quot; button. Below the banner are headings for: Contact Name, Contact Email (link below heading), Contact Phone, Meeting Time and Place (link below heading), Method of Appointment, Term Limit, Public Information Search (link below heading), Authority for Creation and Operation, Enacting Legislation, and Attendance. " title="Support Organizations: Library Advisory Board"/>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bwMode="auto">
          <a:xfrm>
            <a:off x="2666999" y="1828800"/>
            <a:ext cx="3787951"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6334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lstStyle/>
          <a:p>
            <a:r>
              <a:rPr lang="en-US" dirty="0" smtClean="0"/>
              <a:t>Support Organizations</a:t>
            </a:r>
            <a:endParaRPr lang="en-US" dirty="0"/>
          </a:p>
        </p:txBody>
      </p:sp>
      <p:pic>
        <p:nvPicPr>
          <p:cNvPr id="2050" name="Picture 2" descr="This image is a screenshot of the  Friends of the Fort Worth Public Library, Inc. website home page, https://friendsfortworthlibrary.org/.&#10;&#10;The majority of the screenshot is an image of books on a variety of types of shelving. At the top of the page, there are tabs for Home, Book Sales, Book Store, Hal of Fame, Membership/Honorarium, Donations, Gallery, Contact, and About Us. At the bottom of the page are icons with descriptive blurbs beneath them for Volunteer, Advocacy, Financial, and Upcoming Events. " title="Support Organizations: Friends of the Fort Worth Public Library, Inc. "/>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838200" y="1981200"/>
            <a:ext cx="7400303" cy="4206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4846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801136"/>
          </a:xfrm>
        </p:spPr>
        <p:txBody>
          <a:bodyPr/>
          <a:lstStyle/>
          <a:p>
            <a:r>
              <a:rPr lang="en-US" dirty="0" smtClean="0"/>
              <a:t>Support Organizations</a:t>
            </a:r>
            <a:endParaRPr lang="en-US" dirty="0"/>
          </a:p>
        </p:txBody>
      </p:sp>
      <p:pic>
        <p:nvPicPr>
          <p:cNvPr id="3074" name="Picture 2" descr="The image on this slide is a screenshot of the Fort Worth Public Library Foundation website homepage, http://fwlibraryfoundation.org/. &#10;&#10;The top 2/5 of the page is a purple bannerwith a faint image of the Central Library layered behind it. There are tabs at the top of the page for Home, About Us, Programs, Events, Donate, Contact, and a search icon (magnifying glass). The middle 1/5 of the page is a semi-transparent image of two people's torsos, a book, and shelves of books behind them. Layered on top of this the the Foundation's mission statement, which is to benefit both the Fort Worth Library and the Fort Worth community by providing resources that support educational programming, buildings, and infrastructure improvements. " title="Support Organizations: Fort Worth Public Library Foundation"/>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685800" y="1905000"/>
            <a:ext cx="7772400" cy="4205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6412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838200"/>
            <a:ext cx="4800600" cy="801136"/>
          </a:xfrm>
        </p:spPr>
        <p:txBody>
          <a:bodyPr>
            <a:normAutofit/>
          </a:bodyPr>
          <a:lstStyle/>
          <a:p>
            <a:pPr algn="ctr"/>
            <a:r>
              <a:rPr lang="en-US" dirty="0" smtClean="0"/>
              <a:t>Local Newspapers</a:t>
            </a:r>
            <a:endParaRPr lang="en-US" dirty="0"/>
          </a:p>
        </p:txBody>
      </p:sp>
      <p:pic>
        <p:nvPicPr>
          <p:cNvPr id="12291" name="Picture 3"/>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tretch>
            <a:fillRect/>
          </a:stretch>
        </p:blipFill>
        <p:spPr bwMode="auto">
          <a:xfrm>
            <a:off x="1143000" y="762000"/>
            <a:ext cx="2110529" cy="521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sz="quarter" idx="14"/>
          </p:nvPr>
        </p:nvSpPr>
        <p:spPr>
          <a:xfrm>
            <a:off x="3886200" y="2313431"/>
            <a:ext cx="4178808" cy="3493008"/>
          </a:xfrm>
        </p:spPr>
        <p:txBody>
          <a:bodyPr>
            <a:normAutofit fontScale="55000" lnSpcReduction="20000"/>
          </a:bodyPr>
          <a:lstStyle/>
          <a:p>
            <a:pPr marL="285750" indent="-285750">
              <a:buFont typeface="Arial" panose="020B0604020202020204" pitchFamily="34" charset="0"/>
              <a:buChar char="•"/>
            </a:pPr>
            <a:endParaRPr lang="en-US" sz="2000" b="1" dirty="0" smtClean="0"/>
          </a:p>
          <a:p>
            <a:pPr marL="285750" indent="-285750">
              <a:buFont typeface="Arial" panose="020B0604020202020204" pitchFamily="34" charset="0"/>
              <a:buChar char="•"/>
            </a:pPr>
            <a:r>
              <a:rPr lang="en-US" sz="5800" dirty="0" smtClean="0"/>
              <a:t>Get a feel for what is going on at the library</a:t>
            </a:r>
          </a:p>
          <a:p>
            <a:pPr marL="285750" indent="-285750">
              <a:buFont typeface="Arial" panose="020B0604020202020204" pitchFamily="34" charset="0"/>
              <a:buChar char="•"/>
            </a:pPr>
            <a:r>
              <a:rPr lang="en-US" sz="5800" dirty="0" smtClean="0"/>
              <a:t>Search for stories pertaining to the archives</a:t>
            </a:r>
            <a:endParaRPr lang="en-US" sz="5800" dirty="0"/>
          </a:p>
        </p:txBody>
      </p:sp>
    </p:spTree>
    <p:extLst>
      <p:ext uri="{BB962C8B-B14F-4D97-AF65-F5344CB8AC3E}">
        <p14:creationId xmlns:p14="http://schemas.microsoft.com/office/powerpoint/2010/main" val="1333374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90600"/>
            <a:ext cx="6576510" cy="801136"/>
          </a:xfrm>
        </p:spPr>
        <p:txBody>
          <a:bodyPr>
            <a:normAutofit/>
          </a:bodyPr>
          <a:lstStyle/>
          <a:p>
            <a:r>
              <a:rPr lang="en-US" dirty="0" smtClean="0"/>
              <a:t>Learn About the Region</a:t>
            </a:r>
            <a:endParaRPr lang="en-US" dirty="0"/>
          </a:p>
        </p:txBody>
      </p:sp>
      <p:pic>
        <p:nvPicPr>
          <p:cNvPr id="1331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905000" y="1981200"/>
            <a:ext cx="5408134"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2957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lstStyle/>
          <a:p>
            <a:r>
              <a:rPr lang="en-US" dirty="0" smtClean="0"/>
              <a:t>Other Tips</a:t>
            </a:r>
            <a:endParaRPr lang="en-US" dirty="0"/>
          </a:p>
        </p:txBody>
      </p:sp>
      <p:sp>
        <p:nvSpPr>
          <p:cNvPr id="3" name="Content Placeholder 2"/>
          <p:cNvSpPr>
            <a:spLocks noGrp="1"/>
          </p:cNvSpPr>
          <p:nvPr>
            <p:ph idx="1"/>
          </p:nvPr>
        </p:nvSpPr>
        <p:spPr>
          <a:xfrm>
            <a:off x="1043492" y="1905000"/>
            <a:ext cx="6777317" cy="3927629"/>
          </a:xfrm>
        </p:spPr>
        <p:txBody>
          <a:bodyPr>
            <a:normAutofit fontScale="92500"/>
          </a:bodyPr>
          <a:lstStyle/>
          <a:p>
            <a:r>
              <a:rPr lang="en-US" dirty="0" smtClean="0"/>
              <a:t>Don’t list collections that you have worked with unless they are well-known</a:t>
            </a:r>
          </a:p>
          <a:p>
            <a:r>
              <a:rPr lang="en-US" dirty="0" smtClean="0"/>
              <a:t>Do make generalized statements on the types of collections you have worked with, and the type of work you were involved with</a:t>
            </a:r>
          </a:p>
          <a:p>
            <a:r>
              <a:rPr lang="en-US" dirty="0" smtClean="0"/>
              <a:t>Be prepared to discuss your philosophy regarding archival processing and management </a:t>
            </a:r>
          </a:p>
          <a:p>
            <a:r>
              <a:rPr lang="en-US" dirty="0" smtClean="0"/>
              <a:t>Find archives interview questions and practice!</a:t>
            </a:r>
            <a:endParaRPr lang="en-US" dirty="0"/>
          </a:p>
        </p:txBody>
      </p:sp>
    </p:spTree>
    <p:extLst>
      <p:ext uri="{BB962C8B-B14F-4D97-AF65-F5344CB8AC3E}">
        <p14:creationId xmlns:p14="http://schemas.microsoft.com/office/powerpoint/2010/main" val="3841408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Interview</a:t>
            </a:r>
            <a:endParaRPr lang="en-US" dirty="0"/>
          </a:p>
        </p:txBody>
      </p:sp>
      <p:sp>
        <p:nvSpPr>
          <p:cNvPr id="3" name="Content Placeholder 2"/>
          <p:cNvSpPr>
            <a:spLocks noGrp="1"/>
          </p:cNvSpPr>
          <p:nvPr>
            <p:ph idx="1"/>
          </p:nvPr>
        </p:nvSpPr>
        <p:spPr/>
        <p:txBody>
          <a:bodyPr/>
          <a:lstStyle/>
          <a:p>
            <a:r>
              <a:rPr lang="en-US" sz="2800" dirty="0" smtClean="0"/>
              <a:t>Your cover letter should demonstrate to a potential employer how you are particularly qualified for the position</a:t>
            </a:r>
          </a:p>
          <a:p>
            <a:r>
              <a:rPr lang="en-US" sz="2800" dirty="0" smtClean="0"/>
              <a:t>Your resume should focus on relevant experience</a:t>
            </a:r>
          </a:p>
          <a:p>
            <a:endParaRPr lang="en-US" dirty="0"/>
          </a:p>
        </p:txBody>
      </p:sp>
    </p:spTree>
    <p:extLst>
      <p:ext uri="{BB962C8B-B14F-4D97-AF65-F5344CB8AC3E}">
        <p14:creationId xmlns:p14="http://schemas.microsoft.com/office/powerpoint/2010/main" val="3354814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90600"/>
            <a:ext cx="7024744" cy="648736"/>
          </a:xfrm>
        </p:spPr>
        <p:txBody>
          <a:bodyPr>
            <a:normAutofit fontScale="90000"/>
          </a:bodyPr>
          <a:lstStyle/>
          <a:p>
            <a:r>
              <a:rPr lang="en-US" dirty="0" smtClean="0"/>
              <a:t>Learn About the Library</a:t>
            </a:r>
            <a:endParaRPr lang="en-US" dirty="0"/>
          </a:p>
        </p:txBody>
      </p:sp>
      <p:pic>
        <p:nvPicPr>
          <p:cNvPr id="1028" name="Picture 4" descr="The image on this slide is a screenshot of the &quot;Library History&quot; page on the  Fort Worth Library's website, located at http://fortworthtexas.gov/library/about/library-history/. &#10;&#10;The webpage describes the history of the library and has photographs embedded in a timeline.The photos visible in the screen shot are of the Fort Worth Carnegie Library in 1901 and the first librarian, Mrs. Charles Scheuber.&#10;&#10;To the left of the text is a sidebar menu of pages on the Library's website. " title="Library History Website Page"/>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447800" y="1828800"/>
            <a:ext cx="587461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0086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fontScale="90000"/>
          </a:bodyPr>
          <a:lstStyle/>
          <a:p>
            <a:r>
              <a:rPr lang="en-US" dirty="0" smtClean="0"/>
              <a:t>Mission/Vision Statements</a:t>
            </a:r>
            <a:endParaRPr lang="en-US" dirty="0"/>
          </a:p>
        </p:txBody>
      </p:sp>
      <p:pic>
        <p:nvPicPr>
          <p:cNvPr id="4098" name="Picture 2" descr="The image on this slide is a screenshot of the &quot;20/20 Vision&quot; page on the  Fort Worth Library's website, located at http://fortworthtexas.gov/library/about/2020-vision/.&#10;&#10;The screenshot shows the 20/20 Vision logo, describes the Vision as a &quot;roadmap for services and facilities for the coming decade.&quot;&#10;&#10;To the left of the text is a sidebar menu of pages on the Library's website. &#10;&#10;It describes the reports of two consultants, Buxton Company and Godfrey's Associates. Below that are links to PDF files from Buxton. " title="20/20 Vision Webpage"/>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85800" y="1752600"/>
            <a:ext cx="7842583" cy="466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9366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0"/>
            <a:ext cx="7024744" cy="724936"/>
          </a:xfrm>
        </p:spPr>
        <p:txBody>
          <a:bodyPr/>
          <a:lstStyle/>
          <a:p>
            <a:r>
              <a:rPr lang="en-US" dirty="0" smtClean="0"/>
              <a:t>Learn About the Archives</a:t>
            </a:r>
            <a:endParaRPr lang="en-US" dirty="0"/>
          </a:p>
        </p:txBody>
      </p:sp>
      <p:pic>
        <p:nvPicPr>
          <p:cNvPr id="6146" name="Picture 2" descr="The image on this slide is a screenshot of the Genealogy, History, Archives webpage on the Fort Worth Library's website, http://fortworthtexas.gov/library/genealogy/. &#10;&#10;There is a description of the GHA unit of the library, which is followed by descriptions of the Digital Archives, Genealogy Collection, Genealogy Databases, and a list of Local Genealogical Sources, in link format.  To the left of the text is a sidebar menu of pages on the Library's website. " title="Genealogy, History, Archives Webpage"/>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600200" y="1600200"/>
            <a:ext cx="6056741" cy="484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868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024744" cy="724936"/>
          </a:xfrm>
        </p:spPr>
        <p:txBody>
          <a:bodyPr/>
          <a:lstStyle/>
          <a:p>
            <a:r>
              <a:rPr lang="en-US" dirty="0" smtClean="0"/>
              <a:t>Digital Archives</a:t>
            </a:r>
            <a:endParaRPr lang="en-US" dirty="0"/>
          </a:p>
        </p:txBody>
      </p:sp>
      <p:pic>
        <p:nvPicPr>
          <p:cNvPr id="7170" name="Picture 2" descr="The image on this slide is a screenshot of the landing page for the Library's Digital Archives. To the right is a sidebar with a brief, generic description of the collections in the Genealogy, Local History, and Archives unit. The main portion of the screen is a menu of &quot;All Collecitons&quot;, which consists of collection name (link), brief description, and thumbnail image. The collections visible in the image are African-American Funeral Programs (thumbnail image of a funeral program), the Bartholomew Plan (thumbnail image of a map), and The Bohemian (thumbnail image of a periodical). " title="Digital Archives Landing Page"/>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676400" y="1676400"/>
            <a:ext cx="5609849"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6864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normAutofit fontScale="90000"/>
          </a:bodyPr>
          <a:lstStyle/>
          <a:p>
            <a:r>
              <a:rPr lang="en-US" dirty="0" smtClean="0"/>
              <a:t>What About the City/County?</a:t>
            </a:r>
            <a:endParaRPr lang="en-US" dirty="0"/>
          </a:p>
        </p:txBody>
      </p:sp>
      <p:pic>
        <p:nvPicPr>
          <p:cNvPr id="9218" name="Picture 2" descr="This image is a screenshot of the City Government webpage on the City of Fort Worth website, http://fortworthtexas.gov/government/. &#10;&#10;The webpage has a navy blue banner at the top with a graphic design that includes the right half of a teal longhorn steer's head and the skyline of Fort Worth rendered in white. Below that is a pale blue banner with tabs for Report, Pay, News, Calendar, Subscribe, and a search field with a magnifying glass icon. Below that is a text block describing City Government, photos of the Mayor and City Council members, and a paragraphs about the City Council. To the right is a sidebar with options for Find Your District, Meeting Information, Request to Speak (button), Council Agendas, Subscribe Now (button), Contact Council, and More Information. There are short blurbs of information and " title="City Government Webpage"/>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tretch>
            <a:fillRect/>
          </a:stretch>
        </p:blipFill>
        <p:spPr bwMode="auto">
          <a:xfrm>
            <a:off x="1447800" y="1905000"/>
            <a:ext cx="2898719" cy="429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sz="quarter" idx="14"/>
          </p:nvPr>
        </p:nvSpPr>
        <p:spPr>
          <a:xfrm>
            <a:off x="4645152" y="2313431"/>
            <a:ext cx="3736848" cy="3493008"/>
          </a:xfrm>
        </p:spPr>
        <p:txBody>
          <a:bodyPr>
            <a:normAutofit lnSpcReduction="10000"/>
          </a:bodyPr>
          <a:lstStyle/>
          <a:p>
            <a:pPr marL="285750" indent="-285750">
              <a:buFont typeface="Arial" panose="020B0604020202020204" pitchFamily="34" charset="0"/>
              <a:buChar char="•"/>
            </a:pPr>
            <a:r>
              <a:rPr lang="en-US" sz="3600" dirty="0" smtClean="0"/>
              <a:t>Mayor &amp; Council</a:t>
            </a:r>
          </a:p>
          <a:p>
            <a:pPr marL="285750" indent="-285750">
              <a:buFont typeface="Arial" panose="020B0604020202020204" pitchFamily="34" charset="0"/>
              <a:buChar char="•"/>
            </a:pPr>
            <a:r>
              <a:rPr lang="en-US" sz="3600" dirty="0" smtClean="0"/>
              <a:t>Council &amp; Manager</a:t>
            </a:r>
          </a:p>
          <a:p>
            <a:pPr marL="285750" indent="-285750">
              <a:buFont typeface="Arial" panose="020B0604020202020204" pitchFamily="34" charset="0"/>
              <a:buChar char="•"/>
            </a:pPr>
            <a:r>
              <a:rPr lang="en-US" sz="3600" dirty="0" smtClean="0"/>
              <a:t>Commissioners</a:t>
            </a:r>
          </a:p>
          <a:p>
            <a:pPr marL="285750" indent="-285750">
              <a:buFont typeface="Arial" panose="020B0604020202020204" pitchFamily="34" charset="0"/>
              <a:buChar char="•"/>
            </a:pPr>
            <a:r>
              <a:rPr lang="en-US" sz="3600" dirty="0" smtClean="0"/>
              <a:t>Judge</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endParaRPr lang="en-US" sz="3600" dirty="0"/>
          </a:p>
        </p:txBody>
      </p:sp>
    </p:spTree>
    <p:extLst>
      <p:ext uri="{BB962C8B-B14F-4D97-AF65-F5344CB8AC3E}">
        <p14:creationId xmlns:p14="http://schemas.microsoft.com/office/powerpoint/2010/main" val="2880082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lstStyle/>
          <a:p>
            <a:r>
              <a:rPr lang="en-US" dirty="0" smtClean="0"/>
              <a:t>Public Records</a:t>
            </a:r>
            <a:endParaRPr lang="en-US" dirty="0"/>
          </a:p>
        </p:txBody>
      </p:sp>
      <p:pic>
        <p:nvPicPr>
          <p:cNvPr id="1126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744048" y="2262101"/>
            <a:ext cx="7760208" cy="347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9703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2743200" cy="724936"/>
          </a:xfrm>
        </p:spPr>
        <p:txBody>
          <a:bodyPr>
            <a:normAutofit/>
          </a:bodyPr>
          <a:lstStyle/>
          <a:p>
            <a:pPr algn="ctr"/>
            <a:r>
              <a:rPr lang="en-US" dirty="0" smtClean="0"/>
              <a:t>Budget!</a:t>
            </a:r>
            <a:endParaRPr lang="en-US" dirty="0"/>
          </a:p>
        </p:txBody>
      </p:sp>
      <p:pic>
        <p:nvPicPr>
          <p:cNvPr id="10242" name="Picture 2" descr="This image is of a page from the City of Fort Worth General Fund Budget Summary, FY 2017. Under expenditures, the Library is listed as $19,125,037, which is circled in red. " title="General Fund Budget Summary, FY 2017"/>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tretch>
            <a:fillRect/>
          </a:stretch>
        </p:blipFill>
        <p:spPr bwMode="auto">
          <a:xfrm>
            <a:off x="1295400" y="1981200"/>
            <a:ext cx="3185809"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sz="quarter" idx="14"/>
          </p:nvPr>
        </p:nvSpPr>
        <p:spPr/>
        <p:txBody>
          <a:bodyPr>
            <a:normAutofit fontScale="70000" lnSpcReduction="20000"/>
          </a:bodyPr>
          <a:lstStyle/>
          <a:p>
            <a:endParaRPr lang="en-US" dirty="0" smtClean="0"/>
          </a:p>
          <a:p>
            <a:pPr marL="285750" indent="-285750">
              <a:buFont typeface="Arial" panose="020B0604020202020204" pitchFamily="34" charset="0"/>
              <a:buChar char="•"/>
            </a:pPr>
            <a:r>
              <a:rPr lang="en-US" sz="3600" dirty="0" smtClean="0"/>
              <a:t>Has it gone up or down in recent years?</a:t>
            </a:r>
          </a:p>
          <a:p>
            <a:endParaRPr lang="en-US" sz="3600" dirty="0" smtClean="0"/>
          </a:p>
          <a:p>
            <a:pPr marL="285750" indent="-285750">
              <a:buFont typeface="Arial" panose="020B0604020202020204" pitchFamily="34" charset="0"/>
              <a:buChar char="•"/>
            </a:pPr>
            <a:r>
              <a:rPr lang="en-US" sz="3600" dirty="0" smtClean="0"/>
              <a:t>Does the library budget seem appropriate for the size of the system?</a:t>
            </a:r>
          </a:p>
          <a:p>
            <a:pPr marL="285750" indent="-285750">
              <a:buFont typeface="Arial" panose="020B0604020202020204" pitchFamily="34" charset="0"/>
              <a:buChar char="•"/>
            </a:pPr>
            <a:endParaRPr lang="en-US" sz="2000" b="1" dirty="0"/>
          </a:p>
        </p:txBody>
      </p:sp>
    </p:spTree>
    <p:extLst>
      <p:ext uri="{BB962C8B-B14F-4D97-AF65-F5344CB8AC3E}">
        <p14:creationId xmlns:p14="http://schemas.microsoft.com/office/powerpoint/2010/main" val="17771430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5">
      <a:dk1>
        <a:sysClr val="windowText" lastClr="000000"/>
      </a:dk1>
      <a:lt1>
        <a:srgbClr val="5DF0F6"/>
      </a:lt1>
      <a:dk2>
        <a:srgbClr val="04617B"/>
      </a:dk2>
      <a:lt2>
        <a:srgbClr val="DBF5F9"/>
      </a:lt2>
      <a:accent1>
        <a:srgbClr val="000099"/>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7373</TotalTime>
  <Words>1003</Words>
  <Application>Microsoft Office PowerPoint</Application>
  <PresentationFormat>On-screen Show (4:3)</PresentationFormat>
  <Paragraphs>65</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Austin</vt:lpstr>
      <vt:lpstr>Preparing for a Public Library Archives Interview  Linda Barrett, CA Fort Worth Library Archives City of Fort Worth linda.barrett@fortworthtexas.gov </vt:lpstr>
      <vt:lpstr>Getting the Interview</vt:lpstr>
      <vt:lpstr>Learn About the Library</vt:lpstr>
      <vt:lpstr>Mission/Vision Statements</vt:lpstr>
      <vt:lpstr>Learn About the Archives</vt:lpstr>
      <vt:lpstr>Digital Archives</vt:lpstr>
      <vt:lpstr>What About the City/County?</vt:lpstr>
      <vt:lpstr>Public Records</vt:lpstr>
      <vt:lpstr>Budget!</vt:lpstr>
      <vt:lpstr>Support Organizations</vt:lpstr>
      <vt:lpstr>Support Organizations</vt:lpstr>
      <vt:lpstr>Support Organizations</vt:lpstr>
      <vt:lpstr>Local Newspapers</vt:lpstr>
      <vt:lpstr>Learn About the Region</vt:lpstr>
      <vt:lpstr>Other Tips</vt:lpstr>
    </vt:vector>
  </TitlesOfParts>
  <Company>City of Fort Worth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ITAdmin</dc:creator>
  <cp:lastModifiedBy>Harbeson, Cynthia</cp:lastModifiedBy>
  <cp:revision>29</cp:revision>
  <dcterms:created xsi:type="dcterms:W3CDTF">2017-07-18T17:10:37Z</dcterms:created>
  <dcterms:modified xsi:type="dcterms:W3CDTF">2017-08-24T15:07:19Z</dcterms:modified>
</cp:coreProperties>
</file>